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97" r:id="rId2"/>
    <p:sldId id="398" r:id="rId3"/>
    <p:sldId id="314" r:id="rId4"/>
    <p:sldId id="413" r:id="rId5"/>
    <p:sldId id="410" r:id="rId6"/>
    <p:sldId id="411" r:id="rId7"/>
    <p:sldId id="412" r:id="rId8"/>
    <p:sldId id="386" r:id="rId9"/>
    <p:sldId id="402" r:id="rId10"/>
    <p:sldId id="405" r:id="rId11"/>
    <p:sldId id="406" r:id="rId12"/>
    <p:sldId id="408" r:id="rId13"/>
    <p:sldId id="415" r:id="rId14"/>
    <p:sldId id="414" r:id="rId15"/>
    <p:sldId id="403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E35F5"/>
    <a:srgbClr val="4A42E8"/>
    <a:srgbClr val="C82031"/>
    <a:srgbClr val="D60F00"/>
    <a:srgbClr val="E85402"/>
    <a:srgbClr val="721A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7614" autoAdjust="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A5DF8-CD43-486E-B07A-C6B831189B12}" type="datetimeFigureOut">
              <a:rPr lang="ru-RU" smtClean="0"/>
              <a:pPr/>
              <a:t>03.06.2016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BB47A-B3A7-4A66-9932-FF89D3511D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6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244-F926-49EC-BFA2-9975C9B4D7E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05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244-F926-49EC-BFA2-9975C9B4D7E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05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244-F926-49EC-BFA2-9975C9B4D7E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05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fsrar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gais.ru/" TargetMode="External"/><Relationship Id="rId2" Type="http://schemas.openxmlformats.org/officeDocument/2006/relationships/hyperlink" Target="http://fsra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srar.ru/egais/telefony_linij_podderzhki_po_voprosam_egai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539254" y="2198474"/>
            <a:ext cx="7777162" cy="1323439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6600" b="1">
                <a:solidFill>
                  <a:srgbClr val="C82031"/>
                </a:solidFill>
              </a:defRPr>
            </a:lvl1pPr>
          </a:lstStyle>
          <a:p>
            <a:r>
              <a:rPr lang="ru-RU" altLang="ru-RU" sz="4000" dirty="0">
                <a:latin typeface="+mj-lt"/>
                <a:cs typeface="Arial" panose="020B0604020202020204" pitchFamily="34" charset="0"/>
              </a:rPr>
              <a:t>ЕГАИС</a:t>
            </a:r>
          </a:p>
          <a:p>
            <a:r>
              <a:rPr lang="ru-RU" altLang="ru-RU" sz="4000" dirty="0">
                <a:latin typeface="+mj-lt"/>
                <a:cs typeface="Arial" panose="020B0604020202020204" pitchFamily="34" charset="0"/>
              </a:rPr>
              <a:t>в части </a:t>
            </a:r>
            <a:r>
              <a:rPr lang="ru-RU" altLang="ru-RU" sz="4000" dirty="0" smtClean="0">
                <a:latin typeface="+mj-lt"/>
                <a:cs typeface="Arial" panose="020B0604020202020204" pitchFamily="34" charset="0"/>
              </a:rPr>
              <a:t>розничной </a:t>
            </a:r>
            <a:r>
              <a:rPr lang="ru-RU" altLang="ru-RU" sz="4000" dirty="0">
                <a:latin typeface="+mj-lt"/>
                <a:cs typeface="Arial" panose="020B0604020202020204" pitchFamily="34" charset="0"/>
              </a:rPr>
              <a:t>продажи </a:t>
            </a:r>
          </a:p>
        </p:txBody>
      </p:sp>
    </p:spTree>
    <p:extLst>
      <p:ext uri="{BB962C8B-B14F-4D97-AF65-F5344CB8AC3E}">
        <p14:creationId xmlns:p14="http://schemas.microsoft.com/office/powerpoint/2010/main" xmlns="" val="39560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Остатки </a:t>
            </a:r>
            <a:r>
              <a:rPr lang="ru-RU" sz="1600" b="1" dirty="0"/>
              <a:t>продукции, полученные до 01.01.2016 и не реализованные до 01.10.2016, должны быть зафиксированы в системе ЕГАИС после 01.10.2016 перед розничной продажей путем составления: </a:t>
            </a:r>
            <a:endParaRPr lang="ru-RU" sz="1600" b="1" dirty="0" smtClean="0"/>
          </a:p>
          <a:p>
            <a:pPr marL="514350" indent="-514350">
              <a:buFont typeface="+mj-lt"/>
              <a:buAutoNum type="alphaUcPeriod"/>
            </a:pPr>
            <a:r>
              <a:rPr lang="ru-RU" sz="1600" dirty="0" smtClean="0"/>
              <a:t>Акта </a:t>
            </a:r>
            <a:r>
              <a:rPr lang="ru-RU" sz="1600" dirty="0"/>
              <a:t>постановки на баланс продукции с указанием основания «Продукция, полученная до 01.01.2016». Остатки будут сформированы на </a:t>
            </a:r>
            <a:r>
              <a:rPr lang="ru-RU" sz="1600" b="1" dirty="0"/>
              <a:t>первом регистре </a:t>
            </a:r>
            <a:r>
              <a:rPr lang="ru-RU" sz="1600" dirty="0"/>
              <a:t>остатков. В акте необходимо будет указать штриховые кода с марок и реквизиты сопроводительных документов; </a:t>
            </a:r>
            <a:endParaRPr lang="ru-RU" sz="1600" dirty="0" smtClean="0"/>
          </a:p>
          <a:p>
            <a:pPr marL="514350" indent="-514350">
              <a:buFont typeface="+mj-lt"/>
              <a:buAutoNum type="alphaUcPeriod"/>
            </a:pPr>
            <a:r>
              <a:rPr lang="ru-RU" sz="1600" dirty="0" smtClean="0"/>
              <a:t>Акта </a:t>
            </a:r>
            <a:r>
              <a:rPr lang="ru-RU" sz="1600" dirty="0"/>
              <a:t>постановки на баланс продукции в торговом зале с указанием основания «Продукция, полученная до 01.01.2016». Остатки будут сформированы на </a:t>
            </a:r>
            <a:r>
              <a:rPr lang="ru-RU" sz="1600" b="1" dirty="0"/>
              <a:t>втором регистре</a:t>
            </a:r>
            <a:r>
              <a:rPr lang="ru-RU" sz="1600" dirty="0"/>
              <a:t> остатков. В акте необходимо будет указать только алкогольное </a:t>
            </a:r>
            <a:r>
              <a:rPr lang="ru-RU" sz="1600" dirty="0" smtClean="0"/>
              <a:t>наименование (</a:t>
            </a:r>
            <a:r>
              <a:rPr lang="ru-RU" sz="1600" dirty="0"/>
              <a:t>алкогольный код). </a:t>
            </a:r>
            <a:r>
              <a:rPr lang="ru-RU" sz="1600" dirty="0" err="1"/>
              <a:t>Побутылочное</a:t>
            </a:r>
            <a:r>
              <a:rPr lang="ru-RU" sz="1600" dirty="0"/>
              <a:t> сканирование и указание реквизитов сопроводительных документов в этом случае не требуется. 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Автоматический </a:t>
            </a:r>
            <a:r>
              <a:rPr lang="ru-RU" sz="1600" b="1" dirty="0"/>
              <a:t>контроль текущих остатков в ЕГАИС будет включён после 01.01.2017.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16858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Ведение остатков</a:t>
            </a:r>
            <a:endParaRPr lang="ru-RU" sz="24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0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Объём продукции, реализованной до 01.07.2016 организациями, осуществляющими розничную продажу алкогольной продукции в городских поселениях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должен </a:t>
            </a:r>
            <a:r>
              <a:rPr lang="ru-RU" sz="1400" dirty="0"/>
              <a:t>быть списан с указанием основания «Розничная реализация продукции, не подлежащая фиксации в ЕГАИС» до 01.10.2016.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b="1" dirty="0" smtClean="0"/>
              <a:t>Объём </a:t>
            </a:r>
            <a:r>
              <a:rPr lang="ru-RU" sz="1400" b="1" dirty="0"/>
              <a:t>продукции, реализованной до 01.07.2017 организациями, осуществляющими розничную продажу алкогольной продукции в сельских </a:t>
            </a:r>
            <a:r>
              <a:rPr lang="ru-RU" sz="1400" b="1" dirty="0" smtClean="0"/>
              <a:t>поселениях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должен </a:t>
            </a:r>
            <a:r>
              <a:rPr lang="ru-RU" sz="1400" dirty="0"/>
              <a:t>быть списан с указанием основания «Розничная реализация продукции, не подлежащая фиксации в ЕГАИС» не позднее следующего рабочего дня с даты продажи.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b="1" dirty="0" smtClean="0"/>
              <a:t>Объем </a:t>
            </a:r>
            <a:r>
              <a:rPr lang="ru-RU" sz="1400" b="1" dirty="0"/>
              <a:t>реализованной продукции в организациях, осуществляющих розничную реализацию алкогольной продукции в рамках оказания услуг общественного </a:t>
            </a:r>
            <a:r>
              <a:rPr lang="ru-RU" sz="1400" b="1" dirty="0" smtClean="0"/>
              <a:t>питания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может </a:t>
            </a:r>
            <a:r>
              <a:rPr lang="ru-RU" sz="1400" dirty="0"/>
              <a:t>списываться с указанием основания «Розничная реализация продукция, не подлежащая фиксации в ЕГАИС» и датой акта, соответствующей дате продажи.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  <a:p>
            <a:r>
              <a:rPr lang="ru-RU" sz="1400" b="1" dirty="0" smtClean="0"/>
              <a:t>Объем </a:t>
            </a:r>
            <a:r>
              <a:rPr lang="ru-RU" sz="1400" b="1" dirty="0"/>
              <a:t>реализованной пивной продукции в организациях, осуществляющих розничную реализацию алкогольной </a:t>
            </a:r>
            <a:r>
              <a:rPr lang="ru-RU" sz="1400" b="1" dirty="0" smtClean="0"/>
              <a:t>продукции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может </a:t>
            </a:r>
            <a:r>
              <a:rPr lang="ru-RU" sz="1400" dirty="0"/>
              <a:t>списываться с указанием основания «Розничная реализация продукция, не подлежащая фиксации в ЕГАИС» и датой акта, соответствующей дате продажи. Используется для организаций, ведущих журнал учета розничных продаж на бумажном носителе.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0240" y="365755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Списание продукции, розничная реализация которой не подлежит </a:t>
            </a:r>
            <a:r>
              <a:rPr 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учету в ЕГАИС</a:t>
            </a:r>
            <a:endParaRPr lang="ru-RU" sz="24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545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Отражение объема продукции в ЕГАИС в рамках излишков, </a:t>
            </a:r>
            <a:r>
              <a:rPr lang="ru-RU" sz="1600" b="1" dirty="0" err="1" smtClean="0"/>
              <a:t>пересорта</a:t>
            </a:r>
            <a:r>
              <a:rPr lang="ru-RU" sz="1600" b="1" dirty="0" smtClean="0"/>
              <a:t> осуществляется </a:t>
            </a:r>
            <a:r>
              <a:rPr lang="ru-RU" sz="1600" b="1" dirty="0"/>
              <a:t>путём </a:t>
            </a:r>
            <a:r>
              <a:rPr lang="ru-RU" sz="1600" b="1" dirty="0" smtClean="0"/>
              <a:t>фиксации акта постановки на баланс на первый, либо на второй регистр.</a:t>
            </a:r>
          </a:p>
          <a:p>
            <a:pPr marL="0" indent="0">
              <a:buNone/>
            </a:pP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В </a:t>
            </a:r>
            <a:r>
              <a:rPr lang="ru-RU" sz="1600" dirty="0"/>
              <a:t>случае обнаружения </a:t>
            </a:r>
            <a:r>
              <a:rPr lang="ru-RU" sz="1600" b="1" dirty="0"/>
              <a:t>излишков</a:t>
            </a:r>
            <a:r>
              <a:rPr lang="ru-RU" sz="1600" dirty="0"/>
              <a:t> продукции организация предоставляет в ЕГАИС документ с указанием основания «Излишки</a:t>
            </a:r>
            <a:r>
              <a:rPr lang="ru-RU" sz="1600" dirty="0" smtClean="0"/>
              <a:t>».</a:t>
            </a:r>
          </a:p>
          <a:p>
            <a:pPr>
              <a:buFont typeface="+mj-lt"/>
              <a:buAutoNum type="arabicPeriod"/>
            </a:pP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/>
              <a:t>В случае обнаружения </a:t>
            </a:r>
            <a:r>
              <a:rPr lang="ru-RU" sz="1600" b="1" dirty="0" err="1"/>
              <a:t>пересорта</a:t>
            </a:r>
            <a:r>
              <a:rPr lang="ru-RU" sz="1600" dirty="0"/>
              <a:t> продукции организация предоставляет в ЕГАИС документ с указанием основания «</a:t>
            </a:r>
            <a:r>
              <a:rPr lang="ru-RU" sz="1600" dirty="0" err="1"/>
              <a:t>Пересорт</a:t>
            </a:r>
            <a:r>
              <a:rPr lang="ru-RU" sz="1600" dirty="0" smtClean="0"/>
              <a:t>».</a:t>
            </a:r>
          </a:p>
          <a:p>
            <a:pPr marL="0" indent="0">
              <a:buNone/>
            </a:pPr>
            <a:r>
              <a:rPr lang="ru-RU" sz="1600" b="1" dirty="0"/>
              <a:t>Отражение объема продукции в ЕГАИС в рамках недостачи, </a:t>
            </a:r>
            <a:r>
              <a:rPr lang="ru-RU" sz="1600" b="1" dirty="0" err="1"/>
              <a:t>пересорта</a:t>
            </a:r>
            <a:r>
              <a:rPr lang="ru-RU" sz="1600" b="1" dirty="0"/>
              <a:t>, рекламных нужд и т.д</a:t>
            </a:r>
            <a:r>
              <a:rPr lang="ru-RU" sz="1600" b="1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В </a:t>
            </a:r>
            <a:r>
              <a:rPr lang="ru-RU" sz="1600" dirty="0"/>
              <a:t>случае выявления недостачи объема продукции, организация в ЕГАИС фиксирует документ с указанием соответствующего основания. </a:t>
            </a:r>
            <a:endParaRPr lang="ru-RU" sz="1600" dirty="0" smtClean="0"/>
          </a:p>
          <a:p>
            <a:pPr>
              <a:buAutoNum type="arabicPeriod"/>
            </a:pPr>
            <a:r>
              <a:rPr lang="ru-RU" sz="1600" dirty="0" smtClean="0"/>
              <a:t>Организации </a:t>
            </a:r>
            <a:r>
              <a:rPr lang="ru-RU" sz="1600" dirty="0"/>
              <a:t>не требуется до 01.10.2016 отражать в ЕГАИС списание объема продукции, который ранее не была поставлена на остатки в ЕГАИС и на момент списания поставить ее на баланс не представляется возможным (продукция утеряна, нет возможности считать марку и т.д.).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0240" y="26064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Отражение объема продукции в ЕГАИС в рамках излишков, </a:t>
            </a:r>
            <a:r>
              <a:rPr 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недостач</a:t>
            </a:r>
            <a:endParaRPr lang="ru-RU" sz="24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02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-17140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8061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Сроки фиксации сведений в ЕГАИС</a:t>
            </a:r>
            <a:endParaRPr lang="ru-RU" sz="20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68291"/>
            <a:ext cx="79208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 </a:t>
            </a:r>
            <a:r>
              <a:rPr lang="ru-RU" sz="1400" b="1" dirty="0" smtClean="0"/>
              <a:t>сроках фиксации сведений в системе ЕГАИС</a:t>
            </a:r>
          </a:p>
          <a:p>
            <a:endParaRPr lang="ru-RU" sz="1400" dirty="0"/>
          </a:p>
          <a:p>
            <a:pPr lvl="0"/>
            <a:r>
              <a:rPr lang="ru-RU" sz="1400" dirty="0" smtClean="0"/>
              <a:t>На рассмотрение в Минюст направлен проект </a:t>
            </a:r>
            <a:r>
              <a:rPr lang="ru-RU" sz="1400" dirty="0" smtClean="0"/>
              <a:t>приказа </a:t>
            </a:r>
            <a:r>
              <a:rPr lang="ru-RU" sz="1400" dirty="0"/>
              <a:t>об утверждении форм и сроков представления в электронном виде заявок о фиксации в системе </a:t>
            </a:r>
            <a:r>
              <a:rPr lang="ru-RU" sz="1400" dirty="0" smtClean="0"/>
              <a:t>ЕГАИС. В проекте приказа ФС РАР уточняет, </a:t>
            </a:r>
            <a:r>
              <a:rPr lang="ru-RU" sz="1400" dirty="0"/>
              <a:t>что при определении сроков подачи заявок в ЕГАИС нужно учитывать </a:t>
            </a:r>
            <a:r>
              <a:rPr lang="ru-RU" sz="1400" b="1" dirty="0"/>
              <a:t>рабочие дни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</a:p>
          <a:p>
            <a:pPr lvl="0"/>
            <a:endParaRPr lang="ru-RU" sz="14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Заявки </a:t>
            </a:r>
            <a:r>
              <a:rPr lang="ru-RU" sz="1400" u="sng" dirty="0"/>
              <a:t>о фиксации в ЕГАИС передачи, внутреннего перемещения или возврата алкогольной продукции </a:t>
            </a:r>
            <a:r>
              <a:rPr lang="ru-RU" sz="1400" dirty="0"/>
              <a:t>подаются в срок </a:t>
            </a:r>
            <a:r>
              <a:rPr lang="ru-RU" sz="1400" b="1" dirty="0"/>
              <a:t>не более 3</a:t>
            </a:r>
            <a:r>
              <a:rPr lang="ru-RU" sz="1400" dirty="0"/>
              <a:t> рабочих дней с даты фактической передачи, внутреннего перемещения или возврата</a:t>
            </a:r>
            <a:r>
              <a:rPr lang="ru-RU" sz="1400" dirty="0" smtClean="0"/>
              <a:t>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Заявки </a:t>
            </a:r>
            <a:r>
              <a:rPr lang="ru-RU" sz="1400" u="sng" dirty="0"/>
              <a:t>о расхождении по количеству, </a:t>
            </a:r>
            <a:r>
              <a:rPr lang="ru-RU" sz="1400" u="sng" dirty="0" smtClean="0"/>
              <a:t>подтверждения </a:t>
            </a:r>
            <a:r>
              <a:rPr lang="ru-RU" sz="1400" u="sng" dirty="0"/>
              <a:t>приема или </a:t>
            </a:r>
            <a:r>
              <a:rPr lang="ru-RU" sz="1400" u="sng" dirty="0" smtClean="0"/>
              <a:t>отказа </a:t>
            </a:r>
            <a:r>
              <a:rPr lang="ru-RU" sz="1400" u="sng" dirty="0"/>
              <a:t>в приеме алкогольной продукции </a:t>
            </a:r>
            <a:r>
              <a:rPr lang="ru-RU" sz="1400" dirty="0"/>
              <a:t>подаются в срок </a:t>
            </a:r>
            <a:r>
              <a:rPr lang="ru-RU" sz="1400" b="1" dirty="0"/>
              <a:t>не более 3</a:t>
            </a:r>
            <a:r>
              <a:rPr lang="ru-RU" sz="1400" dirty="0"/>
              <a:t> рабочих дней для городов и </a:t>
            </a:r>
            <a:r>
              <a:rPr lang="ru-RU" sz="1400" b="1" dirty="0"/>
              <a:t>7</a:t>
            </a:r>
            <a:r>
              <a:rPr lang="ru-RU" sz="1400" dirty="0"/>
              <a:t> рабочих дней для сельской местности со дня фактического получения ими алкогольной продукции. </a:t>
            </a:r>
            <a:endParaRPr lang="ru-RU" sz="14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u="sng" dirty="0" smtClean="0"/>
              <a:t>Списание </a:t>
            </a:r>
            <a:r>
              <a:rPr lang="ru-RU" sz="1400" u="sng" dirty="0"/>
              <a:t>алкогольной продукции </a:t>
            </a:r>
            <a:r>
              <a:rPr lang="ru-RU" sz="1400" dirty="0"/>
              <a:t>проводится </a:t>
            </a:r>
            <a:r>
              <a:rPr lang="ru-RU" sz="1400" b="1" dirty="0"/>
              <a:t>не позднее следующего рабочего </a:t>
            </a:r>
            <a:r>
              <a:rPr lang="ru-RU" sz="1400" dirty="0"/>
              <a:t>дня после даты фактического списания, а </a:t>
            </a:r>
            <a:r>
              <a:rPr lang="ru-RU" sz="1400" u="sng" dirty="0"/>
              <a:t>постановка на баланс </a:t>
            </a:r>
            <a:r>
              <a:rPr lang="ru-RU" sz="1400" dirty="0"/>
              <a:t>– </a:t>
            </a:r>
            <a:r>
              <a:rPr lang="ru-RU" sz="1400" b="1" dirty="0"/>
              <a:t>по мере </a:t>
            </a:r>
            <a:r>
              <a:rPr lang="ru-RU" sz="1400" b="1" dirty="0" smtClean="0"/>
              <a:t>необходимости</a:t>
            </a:r>
            <a:r>
              <a:rPr lang="ru-RU" sz="1400" dirty="0" smtClean="0"/>
              <a:t>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/>
              <a:t>Заявка </a:t>
            </a:r>
            <a:r>
              <a:rPr lang="ru-RU" sz="1400" dirty="0"/>
              <a:t>о фиксации в ЕГАИС информации </a:t>
            </a:r>
            <a:r>
              <a:rPr lang="ru-RU" sz="1400" u="sng" dirty="0"/>
              <a:t>о розничной продаже (возврате)</a:t>
            </a:r>
            <a:r>
              <a:rPr lang="ru-RU" sz="1400" dirty="0"/>
              <a:t> маркированной алкогольной продукции направляется </a:t>
            </a:r>
            <a:r>
              <a:rPr lang="ru-RU" sz="1400" b="1" dirty="0"/>
              <a:t>в момент оформления кассового чека</a:t>
            </a:r>
            <a:r>
              <a:rPr lang="ru-RU" sz="1400" dirty="0" smtClean="0"/>
              <a:t>.</a:t>
            </a:r>
          </a:p>
          <a:p>
            <a:pPr lvl="0"/>
            <a:r>
              <a:rPr lang="ru-RU" sz="1400" dirty="0"/>
              <a:t/>
            </a:r>
            <a:br>
              <a:rPr lang="ru-RU" sz="1400" dirty="0"/>
            </a:br>
            <a:r>
              <a:rPr lang="ru-RU" sz="1400" u="sng" dirty="0"/>
              <a:t>Подтверждение или отказ в фиксации заявки </a:t>
            </a:r>
            <a:r>
              <a:rPr lang="ru-RU" sz="1400" dirty="0"/>
              <a:t>в ЕГАИС уполномоченным органом должно занимать </a:t>
            </a:r>
            <a:r>
              <a:rPr lang="ru-RU" sz="1400" b="1" dirty="0"/>
              <a:t>не более 12 часов </a:t>
            </a:r>
            <a:r>
              <a:rPr lang="ru-RU" sz="1400" dirty="0"/>
              <a:t>с момента представления заявки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13</a:t>
            </a:fld>
            <a:endParaRPr lang="ru-RU" sz="1800" b="1" dirty="0">
              <a:solidFill>
                <a:srgbClr val="721A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8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-17140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47667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Единый </a:t>
            </a:r>
            <a:r>
              <a:rPr lang="ru-RU" sz="20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социальный портал алкогольного рынка 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14</a:t>
            </a:fld>
            <a:endParaRPr lang="ru-RU" sz="1800" b="1" dirty="0">
              <a:solidFill>
                <a:srgbClr val="721A1D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71550" y="2851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7432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При проведении контрольных мероприятий РАР нередко выявляются факты продажи алкогольной продукции без лицензии и (или) без фиксации сведений в ЕГАИС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. Нарушители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чаще всего продают продукцию по цене, ниже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установленной, создавая тем самым недобросовестную конкуренцию.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Учитывая ситуацию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на алкогольном рынке, ФСРАР создан Единый социальный портал алкогольного рынка (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  <a:hlinkClick r:id="rId2"/>
              </a:rPr>
              <a:t>http://public.fsrar.ru/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).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Пользователи Портала смогут: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-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сообщить о любом нарушении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на алкогольном рынке, в том числе о реализации алкогольной продукции без фиксации в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ЕГАИС;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-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ознакомиться с актуальной информацией в сфере производства и оборота алкогольной продукции;</a:t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-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принять участие в обсуждении общественно-значимых тем в сфере производства, торговли и потребления алкогольной продукции.</a:t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/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Подключение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к ЕГАИС контрольно-кассовой техники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в розничных магазинах для фиксации сведений о продаже каждой единицы маркированной АП, 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а также работа с Единым социальным порталом алкогольного рынка, будет способствовать очищению алкогольного рынка от недобросовестных предпринимателей и позволит организациям увеличить объемы продаж легальной алкогольной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223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764704"/>
            <a:ext cx="7992888" cy="5075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Сайты:  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2"/>
              </a:rPr>
              <a:t>fsrar.ru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и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3"/>
              </a:rPr>
              <a:t>egais.ru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  <a:p>
            <a:pPr algn="ctr" eaLnBrk="1" hangingPunct="1">
              <a:defRPr/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Дежурная служба по ЕГАИС: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8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(499)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250-03-73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en-US" sz="1600" b="1" dirty="0" smtClean="0"/>
              <a:t>service_egais@fsrar.ru</a:t>
            </a:r>
            <a:endPara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 eaLnBrk="1" hangingPunct="1">
              <a:lnSpc>
                <a:spcPct val="14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Дополнительная линия поддержки: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8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(499) 251-28-27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Почтовый адрес для всех видов корреспонденции:</a:t>
            </a:r>
          </a:p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125993  г. Москва,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Миусская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пл., д.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3,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стр.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>
              <a:spcBef>
                <a:spcPts val="1800"/>
              </a:spcBef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Межрегиональное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управление Федеральной службы по регулированию алкогольного рынка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по Центральному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федеральному округу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 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Телефон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:(495)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531-62-76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Адрес: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123022,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г.Москва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ул.Б.Декабрьская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д.7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стр.3</a:t>
            </a:r>
          </a:p>
          <a:p>
            <a:pPr algn="ctr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algn="ctr"/>
            <a:r>
              <a:rPr lang="ru-RU" sz="1600" dirty="0">
                <a:latin typeface="+mn-lt"/>
              </a:rPr>
              <a:t>Во всех МРУ </a:t>
            </a:r>
            <a:r>
              <a:rPr lang="ru-RU" sz="1600" dirty="0" smtClean="0">
                <a:latin typeface="+mn-lt"/>
              </a:rPr>
              <a:t>ФСРАР организована </a:t>
            </a:r>
            <a:r>
              <a:rPr lang="ru-RU" sz="1600" b="1" dirty="0">
                <a:latin typeface="+mn-lt"/>
              </a:rPr>
              <a:t>дежурная служба ЕГАИС </a:t>
            </a:r>
            <a:endParaRPr lang="ru-RU" sz="1600" b="1" dirty="0" smtClean="0">
              <a:latin typeface="+mn-lt"/>
            </a:endParaRPr>
          </a:p>
          <a:p>
            <a:pPr algn="ctr"/>
            <a:r>
              <a:rPr lang="ru-RU" sz="1600" dirty="0" smtClean="0">
                <a:latin typeface="+mn-lt"/>
              </a:rPr>
              <a:t>по федеральным </a:t>
            </a:r>
            <a:r>
              <a:rPr lang="ru-RU" sz="1600" dirty="0">
                <a:latin typeface="+mn-lt"/>
              </a:rPr>
              <a:t>округам: 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dirty="0" smtClean="0">
                <a:latin typeface="+mn-lt"/>
                <a:hlinkClick r:id="rId4"/>
              </a:rPr>
              <a:t>http</a:t>
            </a:r>
            <a:r>
              <a:rPr lang="ru-RU" sz="1600" dirty="0">
                <a:latin typeface="+mn-lt"/>
                <a:hlinkClick r:id="rId4"/>
              </a:rPr>
              <a:t>://fsrar.ru/egais/telefony_linij_podderzhki_po_voprosam_egais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60425" y="260648"/>
            <a:ext cx="6911975" cy="523220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Контакты</a:t>
            </a:r>
            <a:r>
              <a:rPr lang="en-US" altLang="ru-RU" sz="28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ФСРАР</a:t>
            </a:r>
            <a:endParaRPr lang="ru-RU" altLang="ru-RU" sz="28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683568" y="3429000"/>
            <a:ext cx="770485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4869160"/>
            <a:ext cx="770485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000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60648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Кто из участников рынка и в какие сроки</a:t>
            </a:r>
          </a:p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должен подключиться к ЕГАИС?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5102251"/>
              </p:ext>
            </p:extLst>
          </p:nvPr>
        </p:nvGraphicFramePr>
        <p:xfrm>
          <a:off x="143507" y="1196752"/>
          <a:ext cx="8873932" cy="4456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301"/>
                <a:gridCol w="3405615"/>
                <a:gridCol w="1791069"/>
                <a:gridCol w="976947"/>
              </a:tblGrid>
              <a:tr h="3192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Осуществляемый вид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20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 ЕГАИС фиксируется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20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начала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2031"/>
                    </a:solidFill>
                  </a:tcPr>
                </a:tc>
              </a:tr>
              <a:tr h="55458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Индивидуальные предприниматели, осуществляющие закупку пива и пивных напитков в целях последующей розничной продажи такой продукции</a:t>
                      </a: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подтверждение </a:t>
                      </a: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факта закупки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01.01.2016</a:t>
                      </a:r>
                      <a:endParaRPr lang="ru-RU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458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Организации общественного питания, осуществляющие розничную продажу алкогольной продукции и пива (рестораны, бары, кафе и т.п.)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78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Организации, осуществляющие розничную продажу алкогольной продукции в городских поселениях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подтверждение факта </a:t>
                      </a: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закупки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01.01.2016</a:t>
                      </a:r>
                      <a:endParaRPr lang="ru-RU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659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розничная продажа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01.07.2016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458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Организации, осуществляющие розничную продажу алкогольной продукции в сельских поселениях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подтверждение факта </a:t>
                      </a: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закупки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01.01.2016</a:t>
                      </a:r>
                      <a:endParaRPr lang="ru-RU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767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розничная продажа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01.07.2017</a:t>
                      </a: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5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Организации розничной торговли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 сельских поселениях, в которых: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численность менее 3 000 человек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отсутствует точка доступа к Интернету</a:t>
                      </a: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 условии 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включен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ия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поселения  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соответствующий 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список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утвержденный законом 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субъекта 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РФ,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освобождены</a:t>
                      </a:r>
                      <a:r>
                        <a:rPr kumimoji="0" lang="en-US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от ЕГАИС </a:t>
                      </a:r>
                      <a:r>
                        <a:rPr kumimoji="0" lang="en-US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только в части фиксации </a:t>
                      </a:r>
                      <a:r>
                        <a:rPr kumimoji="0" lang="ru-RU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розничной </a:t>
                      </a:r>
                      <a:r>
                        <a:rPr kumimoji="0" lang="en-US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продажи АП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а в части подтверждения закупки такие организации должны </a:t>
                      </a:r>
                      <a:r>
                        <a:rPr kumimoji="0" lang="ru-RU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их 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фиксировать </a:t>
                      </a:r>
                      <a:r>
                        <a:rPr kumimoji="0" lang="en-US" alt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 01.01.2016</a:t>
                      </a: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</a:t>
                      </a:r>
                      <a:endParaRPr kumimoji="0" lang="ru-RU" alt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 этом для таких организаций будет допускаться фиксация прихода из ближайшего населенного пункта с наличием точки доступа в интернет в течение 7 дней после фактического получения продукции.</a:t>
                      </a:r>
                      <a:endParaRPr lang="ru-RU" sz="13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0747" marR="30747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747" marR="30747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172400" y="908720"/>
            <a:ext cx="8450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 182-ФЗ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9099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5652120" y="3429000"/>
            <a:ext cx="3037143" cy="1152129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6. ПК с установленным ПО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ЕГАИС – УТМ</a:t>
            </a:r>
          </a:p>
          <a:p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en-US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JaCarta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КЭП для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ЕГАИС и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RSA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ключом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156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92794" y="5085184"/>
            <a:ext cx="414596" cy="79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63688" y="260648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Функциональная схема ЕГАИС в рознице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24744"/>
            <a:ext cx="1322152" cy="79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3038" y="1008416"/>
            <a:ext cx="667947" cy="82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905" y="1245693"/>
            <a:ext cx="1936543" cy="5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234"/>
          <a:stretch/>
        </p:blipFill>
        <p:spPr bwMode="auto">
          <a:xfrm>
            <a:off x="2214712" y="2710318"/>
            <a:ext cx="864096" cy="4813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5254" y="3748261"/>
            <a:ext cx="7239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32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2952" y="3551204"/>
            <a:ext cx="455032" cy="90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0018" y="2348880"/>
            <a:ext cx="775617" cy="820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0255" y="2420888"/>
            <a:ext cx="652636" cy="65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1108111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717032"/>
            <a:ext cx="867158" cy="60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869" y="4996693"/>
            <a:ext cx="868498" cy="87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9572" y="5247898"/>
            <a:ext cx="301426" cy="6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4785" y="4996693"/>
            <a:ext cx="6048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52352" y="847745"/>
            <a:ext cx="1788815" cy="1113187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12. Информация 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чеке</a:t>
            </a:r>
          </a:p>
          <a:p>
            <a:pPr algn="ctr"/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60872" y="847745"/>
            <a:ext cx="2299927" cy="1113187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ЕГАИС. </a:t>
            </a:r>
          </a:p>
          <a:p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Хранилище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567547" y="847745"/>
            <a:ext cx="2121716" cy="1113187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11. Информация 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продажах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52353" y="2305779"/>
            <a:ext cx="1788814" cy="872817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13. Смартфон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потребителя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60872" y="2305780"/>
            <a:ext cx="2295304" cy="88885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9. ЕГАИС. 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Проверка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повтор продажи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567547" y="2305780"/>
            <a:ext cx="2108909" cy="88591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8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Интернет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52352" y="3429000"/>
            <a:ext cx="1788815" cy="1150993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Потребитель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52628" y="3429001"/>
            <a:ext cx="1463474" cy="115212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Чек</a:t>
            </a:r>
          </a:p>
          <a:p>
            <a:pPr algn="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QR-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кодом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1144" y="4869160"/>
            <a:ext cx="1269361" cy="1030817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</a:rPr>
              <a:t>2. АП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419872" y="4869160"/>
            <a:ext cx="960827" cy="1033969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 Ф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CM/AM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16017" y="4869160"/>
            <a:ext cx="1368151" cy="1033969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4. Сканер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PDF-417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720308" y="4869160"/>
            <a:ext cx="1596108" cy="1033969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Касса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33" idx="1"/>
            <a:endCxn id="6" idx="3"/>
          </p:cNvCxnSpPr>
          <p:nvPr/>
        </p:nvCxnSpPr>
        <p:spPr>
          <a:xfrm flipH="1">
            <a:off x="3541167" y="1404339"/>
            <a:ext cx="319705" cy="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3" idx="3"/>
            <a:endCxn id="34" idx="1"/>
          </p:cNvCxnSpPr>
          <p:nvPr/>
        </p:nvCxnSpPr>
        <p:spPr>
          <a:xfrm>
            <a:off x="6160799" y="1404339"/>
            <a:ext cx="406748" cy="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8" idx="0"/>
            <a:endCxn id="35" idx="2"/>
          </p:cNvCxnSpPr>
          <p:nvPr/>
        </p:nvCxnSpPr>
        <p:spPr>
          <a:xfrm flipV="1">
            <a:off x="2646760" y="3178596"/>
            <a:ext cx="0" cy="250404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8" idx="2"/>
          </p:cNvCxnSpPr>
          <p:nvPr/>
        </p:nvCxnSpPr>
        <p:spPr>
          <a:xfrm>
            <a:off x="2646760" y="4579993"/>
            <a:ext cx="0" cy="321788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9" idx="1"/>
            <a:endCxn id="38" idx="3"/>
          </p:cNvCxnSpPr>
          <p:nvPr/>
        </p:nvCxnSpPr>
        <p:spPr>
          <a:xfrm flipH="1" flipV="1">
            <a:off x="3541167" y="4004497"/>
            <a:ext cx="311461" cy="568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1" idx="3"/>
            <a:endCxn id="42" idx="1"/>
          </p:cNvCxnSpPr>
          <p:nvPr/>
        </p:nvCxnSpPr>
        <p:spPr>
          <a:xfrm>
            <a:off x="3050505" y="5384569"/>
            <a:ext cx="369367" cy="1576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2" idx="3"/>
            <a:endCxn id="43" idx="1"/>
          </p:cNvCxnSpPr>
          <p:nvPr/>
        </p:nvCxnSpPr>
        <p:spPr>
          <a:xfrm>
            <a:off x="4380699" y="5386145"/>
            <a:ext cx="335318" cy="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43" idx="3"/>
            <a:endCxn id="44" idx="1"/>
          </p:cNvCxnSpPr>
          <p:nvPr/>
        </p:nvCxnSpPr>
        <p:spPr>
          <a:xfrm>
            <a:off x="6084168" y="5386145"/>
            <a:ext cx="636140" cy="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39" idx="2"/>
          </p:cNvCxnSpPr>
          <p:nvPr/>
        </p:nvCxnSpPr>
        <p:spPr>
          <a:xfrm flipH="1" flipV="1">
            <a:off x="4584365" y="4581129"/>
            <a:ext cx="2135943" cy="288031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4" idx="0"/>
          </p:cNvCxnSpPr>
          <p:nvPr/>
        </p:nvCxnSpPr>
        <p:spPr>
          <a:xfrm flipV="1">
            <a:off x="7518362" y="4579993"/>
            <a:ext cx="10287" cy="289167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0" name="Прямая со стрелкой 5119"/>
          <p:cNvCxnSpPr>
            <a:stCxn id="35" idx="0"/>
            <a:endCxn id="6" idx="2"/>
          </p:cNvCxnSpPr>
          <p:nvPr/>
        </p:nvCxnSpPr>
        <p:spPr>
          <a:xfrm flipV="1">
            <a:off x="2646760" y="1960932"/>
            <a:ext cx="0" cy="344847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3" name="Прямая со стрелкой 5142"/>
          <p:cNvCxnSpPr/>
          <p:nvPr/>
        </p:nvCxnSpPr>
        <p:spPr>
          <a:xfrm>
            <a:off x="7272300" y="4579993"/>
            <a:ext cx="0" cy="289167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5" name="Прямая со стрелкой 5144"/>
          <p:cNvCxnSpPr>
            <a:stCxn id="40" idx="0"/>
          </p:cNvCxnSpPr>
          <p:nvPr/>
        </p:nvCxnSpPr>
        <p:spPr>
          <a:xfrm flipV="1">
            <a:off x="7170692" y="3178596"/>
            <a:ext cx="0" cy="250404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7" name="Прямая со стрелкой 5146"/>
          <p:cNvCxnSpPr>
            <a:stCxn id="37" idx="1"/>
            <a:endCxn id="36" idx="3"/>
          </p:cNvCxnSpPr>
          <p:nvPr/>
        </p:nvCxnSpPr>
        <p:spPr>
          <a:xfrm flipH="1">
            <a:off x="6156176" y="2748736"/>
            <a:ext cx="411371" cy="147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9" name="Прямая со стрелкой 5148"/>
          <p:cNvCxnSpPr>
            <a:stCxn id="36" idx="0"/>
            <a:endCxn id="33" idx="2"/>
          </p:cNvCxnSpPr>
          <p:nvPr/>
        </p:nvCxnSpPr>
        <p:spPr>
          <a:xfrm flipV="1">
            <a:off x="5008524" y="1960932"/>
            <a:ext cx="2312" cy="344848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1" name="Прямая со стрелкой 5150"/>
          <p:cNvCxnSpPr/>
          <p:nvPr/>
        </p:nvCxnSpPr>
        <p:spPr>
          <a:xfrm flipH="1">
            <a:off x="7236296" y="4077072"/>
            <a:ext cx="400995" cy="0"/>
          </a:xfrm>
          <a:prstGeom prst="straightConnector1">
            <a:avLst/>
          </a:prstGeom>
          <a:ln w="19050">
            <a:solidFill>
              <a:srgbClr val="D60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01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4</a:t>
            </a:fld>
            <a:endParaRPr lang="ru-RU" sz="1800" b="1" dirty="0">
              <a:solidFill>
                <a:srgbClr val="721A1D"/>
              </a:solidFill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623"/>
            <a:ext cx="9180512" cy="67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http://vseoegais.ru/uploads/images/a3/de/a3de0e0029caba40a68233e3e4ac65a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6325" y="692695"/>
            <a:ext cx="2544187" cy="52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1520" y="548680"/>
            <a:ext cx="7200800" cy="461665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Чек (слип) с </a:t>
            </a:r>
            <a:r>
              <a:rPr lang="en-US" altLang="ru-RU" sz="2400" b="1" dirty="0" err="1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qr</a:t>
            </a:r>
            <a:r>
              <a:rPr lang="en-US" alt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alt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кодом и информация по ссылке</a:t>
            </a:r>
            <a:endParaRPr lang="ru-RU" altLang="ru-RU" sz="24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5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39552" y="1268760"/>
            <a:ext cx="7632848" cy="363791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личном кабинете на портале </a:t>
            </a:r>
            <a:r>
              <a:rPr lang="en-US" sz="1600" u="sng" dirty="0">
                <a:solidFill>
                  <a:srgbClr val="3E35F5"/>
                </a:solidFill>
              </a:rPr>
              <a:t>service.fsrar.ru</a:t>
            </a:r>
            <a:r>
              <a:rPr lang="ru-RU" sz="1600" u="sng" dirty="0"/>
              <a:t> </a:t>
            </a:r>
            <a:endParaRPr lang="en-US" sz="1600" u="sng" dirty="0"/>
          </a:p>
          <a:p>
            <a:pPr algn="just">
              <a:lnSpc>
                <a:spcPct val="12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можно проверить легальность алкогольной продукции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наличи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информации о ней в ЕГАИС. Проверка возможна по типографским серии и номеру марки, а также  по штриховому коду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PDF-417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algn="just">
              <a:lnSpc>
                <a:spcPct val="120000"/>
              </a:lnSpc>
              <a:defRPr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выбора способа проверки и внесения данных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марки осуществляется сверка сведений, нанесенных на проверяемую марку, с данными, зафиксированными  производителем 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или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импортером в системе ЕГАИС. </a:t>
            </a:r>
          </a:p>
          <a:p>
            <a:pPr algn="just">
              <a:lnSpc>
                <a:spcPct val="120000"/>
              </a:lnSpc>
              <a:defRPr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завершению проверки на портале формируется протокол с данными о легальности алкогольной продукции. Расхождения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сведений нанесенных на ФСМ или АМ, со сведениями в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ЕГАИС, </a:t>
            </a:r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выделяются серым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цветом.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583" y="550584"/>
            <a:ext cx="7200800" cy="461665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Сервис проверки марок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5</a:t>
            </a:fld>
            <a:endParaRPr lang="ru-RU" sz="1800" b="1" dirty="0">
              <a:solidFill>
                <a:srgbClr val="721A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583" y="550584"/>
            <a:ext cx="7200800" cy="461665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Сервис проверки </a:t>
            </a:r>
            <a:r>
              <a:rPr lang="ru-RU" alt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марок </a:t>
            </a:r>
            <a:endParaRPr lang="ru-RU" altLang="ru-RU" sz="2400" b="1" dirty="0">
              <a:solidFill>
                <a:srgbClr val="C8203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6</a:t>
            </a:fld>
            <a:endParaRPr lang="ru-RU" sz="1800" b="1" dirty="0">
              <a:solidFill>
                <a:srgbClr val="721A1D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603" y="1294894"/>
            <a:ext cx="4252380" cy="454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91034"/>
            <a:ext cx="4530440" cy="454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815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583" y="550584"/>
            <a:ext cx="7200800" cy="461665"/>
          </a:xfrm>
          <a:prstGeom prst="rect">
            <a:avLst/>
          </a:prstGeom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Сервис проверки марок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571367" cy="365125"/>
          </a:xfrm>
        </p:spPr>
        <p:txBody>
          <a:bodyPr/>
          <a:lstStyle/>
          <a:p>
            <a:pPr algn="l"/>
            <a:fld id="{B19B0651-EE4F-4900-A07F-96A6BFA9D0F0}" type="slidenum">
              <a:rPr lang="ru-RU" sz="1800" b="1" smtClean="0">
                <a:solidFill>
                  <a:srgbClr val="721A1D"/>
                </a:solidFill>
              </a:rPr>
              <a:pPr algn="l"/>
              <a:t>7</a:t>
            </a:fld>
            <a:endParaRPr lang="ru-RU" sz="1800" b="1" dirty="0">
              <a:solidFill>
                <a:srgbClr val="721A1D"/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6707" y="332656"/>
            <a:ext cx="69437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95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33265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Ситуация </a:t>
            </a:r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с декларированием в ФСРАР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06489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Использовать носители и ключи подписи, полученные для декларирования в ФСРАР  для работы в системе ЕГАИС не получится, поскольку</a:t>
            </a: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1950" lvl="1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работы в системе ЕГАИС нужен специальный носитель  - аппаратный крипто-ключ. </a:t>
            </a:r>
          </a:p>
          <a:p>
            <a:pPr marL="361950" lvl="1" indent="-1809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Скопировать ключи подписи и сделать их дубликаты с такового носителя нельзя.</a:t>
            </a:r>
          </a:p>
          <a:p>
            <a:pPr lvl="1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1" y="3325341"/>
            <a:ext cx="59766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Декларирование в ФСРАР как было, так пока и остается. </a:t>
            </a: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полного подключения всех участников рынка к системе ЕГАИС и фиксации в системе всех данных, декларирование, скорее всего, будет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отменено.</a:t>
            </a:r>
          </a:p>
          <a:p>
            <a:pPr>
              <a:spcAft>
                <a:spcPts val="600"/>
              </a:spcAft>
            </a:pP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42" name="Picture 2" descr="http://creditzzz.ru/wp-content/uploads/2015/08/12322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3284983"/>
            <a:ext cx="1872209" cy="18722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39552" y="2996952"/>
            <a:ext cx="784887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39552" y="536392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Подключение к системе ЕГАИС </a:t>
            </a:r>
            <a:r>
              <a:rPr lang="ru-RU" b="1" dirty="0" smtClean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является </a:t>
            </a:r>
            <a:r>
              <a:rPr lang="ru-RU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лицензионным требованием</a:t>
            </a:r>
            <a:r>
              <a:rPr lang="ru-RU" b="1" dirty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3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zakryma.ru/wp-content/uploads/2015/04/news-epUftLZS1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152"/>
            <a:ext cx="84499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67544" y="1581989"/>
            <a:ext cx="8352928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16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395536" y="1281534"/>
            <a:ext cx="8352928" cy="13542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Заполнение 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журнала осуществляется </a:t>
            </a:r>
            <a:r>
              <a:rPr lang="ru-RU" sz="16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месту осуществления деятельности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3619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организациями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осуществляющими розничную продажу алкогольной или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спиртосодержащей продукции;</a:t>
            </a:r>
          </a:p>
          <a:p>
            <a:pPr marL="3619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индивидуальными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предпринимателями, осуществляющими розничную продажу пива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пивных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напитков.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416858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Порядок заполнения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36912"/>
            <a:ext cx="792088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Журнал заполняется </a:t>
            </a:r>
            <a:r>
              <a:rPr lang="ru-RU" sz="16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не позднее следующего дня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после факта розничной продажи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каждой единицы потребительской тары (упаковки) алкогольной и спиртосодержащей продукции, либо по факту вскрытия транспортной тары (в том числе многооборотной тары), используемой для поставки и последующего розлива продукции потребителю (далее - транспортная тара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717032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Заполнение журнала возможно </a:t>
            </a:r>
            <a:r>
              <a:rPr lang="ru-RU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двумя способами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бумажном носителе </a:t>
            </a:r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электронном виде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797152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В случае подключения участников рынка к системе ЕГАИС в плане подтверждения розничной  продажи алкогольной продукции, такой журнал можно будет сформировать за требуемый период в личном кабинете на сайте </a:t>
            </a:r>
            <a:r>
              <a:rPr lang="en-US" sz="1600" b="1" dirty="0">
                <a:solidFill>
                  <a:srgbClr val="4A42E8"/>
                </a:solidFill>
                <a:latin typeface="+mj-lt"/>
                <a:cs typeface="Arial" panose="020B0604020202020204" pitchFamily="34" charset="0"/>
              </a:rPr>
              <a:t>egais</a:t>
            </a:r>
            <a:r>
              <a:rPr lang="ru-RU" sz="1600" b="1" dirty="0">
                <a:solidFill>
                  <a:srgbClr val="4A42E8"/>
                </a:solidFill>
                <a:latin typeface="+mj-lt"/>
                <a:cs typeface="Arial" panose="020B0604020202020204" pitchFamily="34" charset="0"/>
              </a:rPr>
              <a:t>.</a:t>
            </a:r>
            <a:r>
              <a:rPr lang="en-US" sz="1600" b="1" dirty="0">
                <a:solidFill>
                  <a:srgbClr val="4A42E8"/>
                </a:solidFill>
                <a:latin typeface="+mj-lt"/>
                <a:cs typeface="Arial" panose="020B0604020202020204" pitchFamily="34" charset="0"/>
              </a:rPr>
              <a:t>ru</a:t>
            </a:r>
            <a:r>
              <a:rPr lang="ru-RU" sz="1600" b="1" dirty="0">
                <a:solidFill>
                  <a:srgbClr val="4A42E8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r>
              <a:rPr lang="ru-RU" sz="1600" b="1" dirty="0">
                <a:solidFill>
                  <a:srgbClr val="C82031"/>
                </a:solidFill>
                <a:latin typeface="+mj-lt"/>
                <a:cs typeface="Arial" panose="020B0604020202020204" pitchFamily="34" charset="0"/>
              </a:rPr>
              <a:t>При этом отпадает необходимость вести журнал в бумажном виде!</a:t>
            </a:r>
          </a:p>
        </p:txBody>
      </p:sp>
    </p:spTree>
    <p:extLst>
      <p:ext uri="{BB962C8B-B14F-4D97-AF65-F5344CB8AC3E}">
        <p14:creationId xmlns:p14="http://schemas.microsoft.com/office/powerpoint/2010/main" xmlns="" val="30714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6593</TotalTime>
  <Words>1155</Words>
  <Application>Microsoft Office PowerPoint</Application>
  <PresentationFormat>Экран (4:3)</PresentationFormat>
  <Paragraphs>140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ЭЦП для размещения информации о закупках товаров, работ, услуг, в соответствии с ФЗ от 18 июля 2011 г. № 223-ФЗ</dc:title>
  <dc:creator>Кузьмин Алексей Владимирович</dc:creator>
  <cp:lastModifiedBy>OzirnyVU</cp:lastModifiedBy>
  <cp:revision>444</cp:revision>
  <cp:lastPrinted>2015-11-18T15:41:49Z</cp:lastPrinted>
  <dcterms:modified xsi:type="dcterms:W3CDTF">2016-06-03T06:08:27Z</dcterms:modified>
</cp:coreProperties>
</file>